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6072B-D9F1-4A4D-A5D8-CA18B9A2FC05}" v="1" dt="2020-08-18T15:50:44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3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8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2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77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4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0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7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7B214-0944-424A-B795-77DFFA21237F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78843-4A79-4AAD-8623-154EAB18D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26095"/>
              </p:ext>
            </p:extLst>
          </p:nvPr>
        </p:nvGraphicFramePr>
        <p:xfrm>
          <a:off x="0" y="0"/>
          <a:ext cx="12097354" cy="664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753">
                  <a:extLst>
                    <a:ext uri="{9D8B030D-6E8A-4147-A177-3AD203B41FA5}">
                      <a16:colId xmlns:a16="http://schemas.microsoft.com/office/drawing/2014/main" val="2436758711"/>
                    </a:ext>
                  </a:extLst>
                </a:gridCol>
                <a:gridCol w="678719">
                  <a:extLst>
                    <a:ext uri="{9D8B030D-6E8A-4147-A177-3AD203B41FA5}">
                      <a16:colId xmlns:a16="http://schemas.microsoft.com/office/drawing/2014/main" val="1781265428"/>
                    </a:ext>
                  </a:extLst>
                </a:gridCol>
                <a:gridCol w="2264736">
                  <a:extLst>
                    <a:ext uri="{9D8B030D-6E8A-4147-A177-3AD203B41FA5}">
                      <a16:colId xmlns:a16="http://schemas.microsoft.com/office/drawing/2014/main" val="3160664896"/>
                    </a:ext>
                  </a:extLst>
                </a:gridCol>
                <a:gridCol w="3555739">
                  <a:extLst>
                    <a:ext uri="{9D8B030D-6E8A-4147-A177-3AD203B41FA5}">
                      <a16:colId xmlns:a16="http://schemas.microsoft.com/office/drawing/2014/main" val="2083535344"/>
                    </a:ext>
                  </a:extLst>
                </a:gridCol>
                <a:gridCol w="3857407">
                  <a:extLst>
                    <a:ext uri="{9D8B030D-6E8A-4147-A177-3AD203B41FA5}">
                      <a16:colId xmlns:a16="http://schemas.microsoft.com/office/drawing/2014/main" val="1193751858"/>
                    </a:ext>
                  </a:extLst>
                </a:gridCol>
              </a:tblGrid>
              <a:tr h="586992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Geography –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Mountains and Volcanoes – Years 3 &amp;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799039"/>
                  </a:ext>
                </a:extLst>
              </a:tr>
              <a:tr h="586992">
                <a:tc gridSpan="3"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Vocabulary Check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Fact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Check.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 I think I know that…….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041310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02624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15753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8296"/>
                  </a:ext>
                </a:extLst>
              </a:tr>
              <a:tr h="69880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2247"/>
                  </a:ext>
                </a:extLst>
              </a:tr>
              <a:tr h="846607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34782"/>
                  </a:ext>
                </a:extLst>
              </a:tr>
              <a:tr h="816538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2" y="100898"/>
            <a:ext cx="1970838" cy="4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51977"/>
              </p:ext>
            </p:extLst>
          </p:nvPr>
        </p:nvGraphicFramePr>
        <p:xfrm>
          <a:off x="-10381" y="3"/>
          <a:ext cx="12170297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00">
                  <a:extLst>
                    <a:ext uri="{9D8B030D-6E8A-4147-A177-3AD203B41FA5}">
                      <a16:colId xmlns:a16="http://schemas.microsoft.com/office/drawing/2014/main" val="2436758711"/>
                    </a:ext>
                  </a:extLst>
                </a:gridCol>
                <a:gridCol w="719866">
                  <a:extLst>
                    <a:ext uri="{9D8B030D-6E8A-4147-A177-3AD203B41FA5}">
                      <a16:colId xmlns:a16="http://schemas.microsoft.com/office/drawing/2014/main" val="1781265428"/>
                    </a:ext>
                  </a:extLst>
                </a:gridCol>
                <a:gridCol w="2271043">
                  <a:extLst>
                    <a:ext uri="{9D8B030D-6E8A-4147-A177-3AD203B41FA5}">
                      <a16:colId xmlns:a16="http://schemas.microsoft.com/office/drawing/2014/main" val="3160664896"/>
                    </a:ext>
                  </a:extLst>
                </a:gridCol>
                <a:gridCol w="3565641">
                  <a:extLst>
                    <a:ext uri="{9D8B030D-6E8A-4147-A177-3AD203B41FA5}">
                      <a16:colId xmlns:a16="http://schemas.microsoft.com/office/drawing/2014/main" val="2083535344"/>
                    </a:ext>
                  </a:extLst>
                </a:gridCol>
                <a:gridCol w="3868147">
                  <a:extLst>
                    <a:ext uri="{9D8B030D-6E8A-4147-A177-3AD203B41FA5}">
                      <a16:colId xmlns:a16="http://schemas.microsoft.com/office/drawing/2014/main" val="1193751858"/>
                    </a:ext>
                  </a:extLst>
                </a:gridCol>
              </a:tblGrid>
              <a:tr h="593274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Geography –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Mountains and Volcanoes – Years 3 &amp; 4</a:t>
                      </a:r>
                    </a:p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799039"/>
                  </a:ext>
                </a:extLst>
              </a:tr>
              <a:tr h="593274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Specific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Vocabulary &amp; definitions (meanings)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Facts to know by the end of the  sequence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 Reading /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Links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041310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River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path</a:t>
                      </a:r>
                      <a:r>
                        <a:rPr lang="en-GB" sz="11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that water takes as it flows downhill to the sea.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river has three parts: upper course, middle course and lower course. The river looks different at each of these points.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river looks and acts differently depending on where it is in its course.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Features of Upper course: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Steep sided valleys,  rapids, waterfalls.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Features of Middle course: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Wider, shallower valleys, meanders and oxbow lakes.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Featurs</a:t>
                      </a: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Lower Course: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Wise, flat bottom valleys, slow flow, floodplains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000" b="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02624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The point where the river starts its journey. It is always on 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highground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15753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Tributary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smaller stream that joins a</a:t>
                      </a:r>
                      <a:r>
                        <a:rPr lang="en-GB" sz="11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larger stream or river. </a:t>
                      </a: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52345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Confluence</a:t>
                      </a:r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The point where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streams or rivers meet.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14394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Meander</a:t>
                      </a:r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 bend in the river.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60352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Ox</a:t>
                      </a:r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bow lake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lU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-shaped 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ake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which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forms when meanders separate from a river.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73135"/>
                  </a:ext>
                </a:extLst>
              </a:tr>
              <a:tr h="339014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Mouth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the point where the river joins the sea.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Century Gothic" panose="020B0502020202020204" pitchFamily="34" charset="0"/>
                        </a:rPr>
                        <a:t>At</a:t>
                      </a:r>
                      <a:r>
                        <a:rPr lang="en-GB" sz="1800" b="0" baseline="0" dirty="0">
                          <a:latin typeface="Century Gothic" panose="020B0502020202020204" pitchFamily="34" charset="0"/>
                        </a:rPr>
                        <a:t> the end of the topic I can:</a:t>
                      </a:r>
                      <a:endParaRPr lang="en-GB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8296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 body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of water. Rivers flow into the sea,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Understand what a river is and the journey it takes.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Identify rivers on a map and follow their journey.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Explain that there are three parts to a river’s journey. Explain what the river is like at each stage.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Begin to explain the processes of erosion, transportation and deposition.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Measure the speed of a stream’s flow and its depth.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Explain how the water cycle works.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kern="1200" baseline="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33794"/>
                  </a:ext>
                </a:extLst>
              </a:tr>
              <a:tr h="395516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Erosion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 process where forces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such as water, wind and ice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wear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away rock and soils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36351"/>
                  </a:ext>
                </a:extLst>
              </a:tr>
              <a:tr h="550897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Transportation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process where materials are carried along by the river until they are finally deposited further downstream.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72010"/>
                  </a:ext>
                </a:extLst>
              </a:tr>
              <a:tr h="550897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Deposition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The process where the material being transported along the river is finally deposited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(dropped).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35335"/>
                  </a:ext>
                </a:extLst>
              </a:tr>
              <a:tr h="847534">
                <a:tc>
                  <a:txBody>
                    <a:bodyPr/>
                    <a:lstStyle/>
                    <a:p>
                      <a:r>
                        <a:rPr lang="en-GB" sz="1600" b="1" baseline="0" dirty="0">
                          <a:latin typeface="Century Gothic" panose="020B0502020202020204" pitchFamily="34" charset="0"/>
                        </a:rPr>
                        <a:t>Riverbed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The bottom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</a:rPr>
                        <a:t> of the river 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0072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74" y="135173"/>
            <a:ext cx="1970838" cy="44455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3"/>
          <a:srcRect l="23488" t="37818" r="64436" b="30667"/>
          <a:stretch/>
        </p:blipFill>
        <p:spPr bwMode="auto">
          <a:xfrm>
            <a:off x="9023021" y="2517942"/>
            <a:ext cx="692150" cy="10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/>
          <a:srcRect l="886" t="19106" r="77842" b="43865"/>
          <a:stretch/>
        </p:blipFill>
        <p:spPr bwMode="auto">
          <a:xfrm>
            <a:off x="8341894" y="1324142"/>
            <a:ext cx="1219200" cy="119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5"/>
          <a:srcRect l="1994" t="23045" r="79060" b="28107"/>
          <a:stretch/>
        </p:blipFill>
        <p:spPr bwMode="auto">
          <a:xfrm>
            <a:off x="11230307" y="1340184"/>
            <a:ext cx="939989" cy="1290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6"/>
          <a:srcRect l="997" t="26787" r="77953" b="30668"/>
          <a:stretch/>
        </p:blipFill>
        <p:spPr bwMode="auto">
          <a:xfrm>
            <a:off x="9723807" y="1507955"/>
            <a:ext cx="976310" cy="129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7"/>
          <a:srcRect l="997" t="34272" r="78063" b="20031"/>
          <a:stretch/>
        </p:blipFill>
        <p:spPr bwMode="auto">
          <a:xfrm>
            <a:off x="10546040" y="2174872"/>
            <a:ext cx="877619" cy="1260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8"/>
          <a:srcRect l="25039" t="25803" r="45934" b="37758"/>
          <a:stretch/>
        </p:blipFill>
        <p:spPr bwMode="auto">
          <a:xfrm>
            <a:off x="4801202" y="5082668"/>
            <a:ext cx="2255290" cy="1651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9"/>
          <a:srcRect l="9529" t="34863" r="32749" b="21804"/>
          <a:stretch/>
        </p:blipFill>
        <p:spPr bwMode="auto">
          <a:xfrm>
            <a:off x="6243698" y="1436932"/>
            <a:ext cx="1947171" cy="1009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0"/>
          <a:srcRect l="65368" t="13787" r="10591" b="22592"/>
          <a:stretch/>
        </p:blipFill>
        <p:spPr bwMode="auto">
          <a:xfrm>
            <a:off x="4801202" y="1384799"/>
            <a:ext cx="1342924" cy="1695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45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3007"/>
              </p:ext>
            </p:extLst>
          </p:nvPr>
        </p:nvGraphicFramePr>
        <p:xfrm>
          <a:off x="0" y="0"/>
          <a:ext cx="12192001" cy="675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372">
                  <a:extLst>
                    <a:ext uri="{9D8B030D-6E8A-4147-A177-3AD203B41FA5}">
                      <a16:colId xmlns:a16="http://schemas.microsoft.com/office/drawing/2014/main" val="2436758711"/>
                    </a:ext>
                  </a:extLst>
                </a:gridCol>
                <a:gridCol w="684029">
                  <a:extLst>
                    <a:ext uri="{9D8B030D-6E8A-4147-A177-3AD203B41FA5}">
                      <a16:colId xmlns:a16="http://schemas.microsoft.com/office/drawing/2014/main" val="1781265428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3160664896"/>
                    </a:ext>
                  </a:extLst>
                </a:gridCol>
                <a:gridCol w="3583558">
                  <a:extLst>
                    <a:ext uri="{9D8B030D-6E8A-4147-A177-3AD203B41FA5}">
                      <a16:colId xmlns:a16="http://schemas.microsoft.com/office/drawing/2014/main" val="2083535344"/>
                    </a:ext>
                  </a:extLst>
                </a:gridCol>
                <a:gridCol w="3887586">
                  <a:extLst>
                    <a:ext uri="{9D8B030D-6E8A-4147-A177-3AD203B41FA5}">
                      <a16:colId xmlns:a16="http://schemas.microsoft.com/office/drawing/2014/main" val="1193751858"/>
                    </a:ext>
                  </a:extLst>
                </a:gridCol>
              </a:tblGrid>
              <a:tr h="62034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799039"/>
                  </a:ext>
                </a:extLst>
              </a:tr>
              <a:tr h="565460">
                <a:tc gridSpan="3"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Vocabulary Check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Fact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Check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 Quiz</a:t>
                      </a:r>
                      <a:r>
                        <a:rPr lang="en-GB" baseline="0" dirty="0">
                          <a:latin typeface="Century Gothic" panose="020B0502020202020204" pitchFamily="34" charset="0"/>
                        </a:rPr>
                        <a:t> Time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041310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02624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15753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8296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2247"/>
                  </a:ext>
                </a:extLst>
              </a:tr>
              <a:tr h="871286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834782"/>
                  </a:ext>
                </a:extLst>
              </a:tr>
              <a:tr h="886345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100" b="0" u="none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1" y="153150"/>
            <a:ext cx="1970838" cy="4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0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6935F3DCA4F458224E4918E8DF7EC" ma:contentTypeVersion="10" ma:contentTypeDescription="Create a new document." ma:contentTypeScope="" ma:versionID="9c4c61634d4d6306916196ec99bd4bc7">
  <xsd:schema xmlns:xsd="http://www.w3.org/2001/XMLSchema" xmlns:xs="http://www.w3.org/2001/XMLSchema" xmlns:p="http://schemas.microsoft.com/office/2006/metadata/properties" xmlns:ns3="cf765b25-7aba-42a7-9d39-4c1fa595e3ef" targetNamespace="http://schemas.microsoft.com/office/2006/metadata/properties" ma:root="true" ma:fieldsID="6245e2b6b21eae1b0320811c5c34d5ea" ns3:_="">
    <xsd:import namespace="cf765b25-7aba-42a7-9d39-4c1fa595e3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65b25-7aba-42a7-9d39-4c1fa595e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CEF3A9-6406-48E2-8021-64E3AEA38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FB742E-5A56-42C7-88A0-CA62FA9C98AB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cf765b25-7aba-42a7-9d39-4c1fa595e3e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C9F6EE-F908-4E3F-9E03-3B7E1503A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65b25-7aba-42a7-9d39-4c1fa595e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377</Words>
  <Application>Microsoft Office PowerPoint</Application>
  <PresentationFormat>Widescreen</PresentationFormat>
  <Paragraphs>107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Follifoot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Spofforth Headteacher</dc:creator>
  <cp:lastModifiedBy>Sarah Giddings</cp:lastModifiedBy>
  <cp:revision>75</cp:revision>
  <cp:lastPrinted>2020-01-30T11:02:35Z</cp:lastPrinted>
  <dcterms:created xsi:type="dcterms:W3CDTF">2020-01-27T17:06:19Z</dcterms:created>
  <dcterms:modified xsi:type="dcterms:W3CDTF">2021-05-10T07:52:28Z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0x01010067E6935F3DCA4F458224E4918E8DF7EC</vt:lpwstr>
  </property>
</Properties>
</file>