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3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6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2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2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99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8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7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0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7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B214-0944-424A-B795-77DFFA21237F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8843-4A79-4AAD-8623-154EAB18D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9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71409"/>
              </p:ext>
            </p:extLst>
          </p:nvPr>
        </p:nvGraphicFramePr>
        <p:xfrm>
          <a:off x="31867" y="-119908"/>
          <a:ext cx="12160133" cy="1084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558">
                  <a:extLst>
                    <a:ext uri="{9D8B030D-6E8A-4147-A177-3AD203B41FA5}">
                      <a16:colId xmlns:a16="http://schemas.microsoft.com/office/drawing/2014/main" val="2436758711"/>
                    </a:ext>
                  </a:extLst>
                </a:gridCol>
                <a:gridCol w="943469">
                  <a:extLst>
                    <a:ext uri="{9D8B030D-6E8A-4147-A177-3AD203B41FA5}">
                      <a16:colId xmlns:a16="http://schemas.microsoft.com/office/drawing/2014/main" val="1781265428"/>
                    </a:ext>
                  </a:extLst>
                </a:gridCol>
                <a:gridCol w="1959220">
                  <a:extLst>
                    <a:ext uri="{9D8B030D-6E8A-4147-A177-3AD203B41FA5}">
                      <a16:colId xmlns:a16="http://schemas.microsoft.com/office/drawing/2014/main" val="3160664896"/>
                    </a:ext>
                  </a:extLst>
                </a:gridCol>
                <a:gridCol w="3891462">
                  <a:extLst>
                    <a:ext uri="{9D8B030D-6E8A-4147-A177-3AD203B41FA5}">
                      <a16:colId xmlns:a16="http://schemas.microsoft.com/office/drawing/2014/main" val="2083535344"/>
                    </a:ext>
                  </a:extLst>
                </a:gridCol>
                <a:gridCol w="3877424">
                  <a:extLst>
                    <a:ext uri="{9D8B030D-6E8A-4147-A177-3AD203B41FA5}">
                      <a16:colId xmlns:a16="http://schemas.microsoft.com/office/drawing/2014/main" val="1193751858"/>
                    </a:ext>
                  </a:extLst>
                </a:gridCol>
              </a:tblGrid>
              <a:tr h="516942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Judaism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KS1 Religious Education Knowledge Summary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0799039"/>
                  </a:ext>
                </a:extLst>
              </a:tr>
              <a:tr h="64280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Specific</a:t>
                      </a:r>
                      <a:r>
                        <a:rPr lang="en-GB" baseline="0" dirty="0">
                          <a:latin typeface="Century Gothic" panose="020B0502020202020204" pitchFamily="34" charset="0"/>
                        </a:rPr>
                        <a:t> Vocabulary &amp; definitions (meanings)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Facts to know by the end of the science sequence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entury Gothic" panose="020B0502020202020204" pitchFamily="34" charset="0"/>
                        </a:rPr>
                        <a:t>Interesting Reading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7041310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Precious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Something of great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value and meaning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 people have objects in their home that are ‘precious’ to them and that these can be linked to religion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GB" sz="1100" baseline="0" dirty="0">
                        <a:latin typeface="Century Gothic" panose="020B0502020202020204" pitchFamily="34" charset="0"/>
                      </a:endParaRPr>
                    </a:p>
                    <a:p>
                      <a:endParaRPr lang="en-GB" sz="1100" baseline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702624"/>
                  </a:ext>
                </a:extLst>
              </a:tr>
              <a:tr h="5271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 of David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Jewish symbol, named</a:t>
                      </a:r>
                      <a:r>
                        <a:rPr lang="en-GB" sz="14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the Jewish King</a:t>
                      </a:r>
                      <a:r>
                        <a:rPr lang="en-GB" sz="14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David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Objects such as a mezuzah, Seder plate, Star of David,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kippah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chanukiah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challah bread may be found in a Jewish 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015753"/>
                  </a:ext>
                </a:extLst>
              </a:tr>
              <a:tr h="460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Torah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Jewish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holy book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Jewish people believe in one God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2345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Mezuzah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piece of scroll contained in a decorated case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. On it are written verses from the Torah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mezuzah in the home reminds Jewish people about God and fulfils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 commandment from the Torah ‘write the words of God on the gates and doorposts’ of your house.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Shema</a:t>
                      </a:r>
                    </a:p>
                    <a:p>
                      <a:pPr algn="l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Jewish Prayer. This prayer is written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on the Mezuzah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Jewish</a:t>
                      </a:r>
                      <a:r>
                        <a:rPr lang="en-GB" sz="14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people celebrate Shabbat.  It is a holy day in week when Jewish people rest and think about God. 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928296"/>
                  </a:ext>
                </a:extLst>
              </a:tr>
              <a:tr h="581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Seder plate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special plate containing foods eaten at Passover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celebrate Shabbat. Jewish people light candles and say a prayer. They drink wine and eat challah. The family receive a blessing and sing songs in Hebrew, talk and tell stories.</a:t>
                      </a:r>
                      <a:endParaRPr lang="en-GB" sz="1400" b="1" dirty="0">
                        <a:effectLst/>
                        <a:latin typeface="Comic Sans MS" panose="030F09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33794"/>
                  </a:ext>
                </a:extLst>
              </a:tr>
              <a:tr h="614405"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latin typeface="Century Gothic" panose="020B0502020202020204" pitchFamily="34" charset="0"/>
                        </a:rPr>
                        <a:t>Kippah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cap made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of cloth worn by Jewish males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Chanukah is a Jewish festival. It celebrates a miracle in which a days supply of oil allowed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the menorah candle in  the temple in Jerusalem to remain lit for 8 days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100" b="0" dirty="0">
                          <a:latin typeface="Century Gothic" panose="020B0502020202020204" pitchFamily="34" charset="0"/>
                        </a:rPr>
                        <a:t>At</a:t>
                      </a:r>
                      <a:r>
                        <a:rPr lang="en-GB" sz="1100" b="0" baseline="0" dirty="0">
                          <a:latin typeface="Century Gothic" panose="020B0502020202020204" pitchFamily="34" charset="0"/>
                        </a:rPr>
                        <a:t> the end of the topic I can: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23873"/>
                  </a:ext>
                </a:extLst>
              </a:tr>
              <a:tr h="520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Challah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special Jewish bread eaten on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Shabbat and at festivals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dirty="0"/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latin typeface="Century Gothic" panose="020B0502020202020204" pitchFamily="34" charset="0"/>
                        </a:rPr>
                        <a:t>At</a:t>
                      </a:r>
                      <a:r>
                        <a:rPr lang="en-GB" sz="1100" b="0" baseline="0" dirty="0">
                          <a:latin typeface="Century Gothic" panose="020B0502020202020204" pitchFamily="34" charset="0"/>
                        </a:rPr>
                        <a:t> the end of the topic I can: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752408"/>
                  </a:ext>
                </a:extLst>
              </a:tr>
              <a:tr h="55409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Shabbat</a:t>
                      </a: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Starting on Friday evening and finishing on Saturday evening,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Shabbat it is 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holy day each week where many Jewish people rest and really think about God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 about how the mezuzah in the home reminds Jewish people about God </a:t>
                      </a:r>
                      <a:endParaRPr lang="en-GB" sz="1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07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 good questions about how Jewish artefacts are used and their meaning </a:t>
                      </a:r>
                      <a:endParaRPr lang="en-GB" sz="1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172918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Chanukah/ Hanukkah</a:t>
                      </a:r>
                    </a:p>
                    <a:p>
                      <a:pPr algn="l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An 8 day Jewish celebration also called the ‘Festivals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of Lights’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 about how Shabbat is a special day of the week for Jewish people </a:t>
                      </a:r>
                      <a:endParaRPr lang="en-GB" sz="1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06124"/>
                  </a:ext>
                </a:extLst>
              </a:tr>
              <a:tr h="59833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Chanukiah/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Hannukiah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 9 branched candelabra lit during the festival of Chanukah. It represents the miracle of the oils burning for 8 days instead of 1.</a:t>
                      </a:r>
                    </a:p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88865" algn="ctr"/>
                        </a:tabLst>
                      </a:pPr>
                      <a:r>
                        <a:rPr lang="en-GB" sz="13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some examples of what Jewish people might do to celebrate Shabbat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2247"/>
                  </a:ext>
                </a:extLst>
              </a:tr>
              <a:tr h="666012">
                <a:tc vMerge="1"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888865" algn="ctr"/>
                        </a:tabLst>
                      </a:pPr>
                      <a:r>
                        <a:rPr lang="en-GB" sz="13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Re-tell a story that shows what Jewish people at the festivals of Chanukah might think about God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70114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60" y="0"/>
            <a:ext cx="1970838" cy="4445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64" y="6791621"/>
            <a:ext cx="2191358" cy="131355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98" y="8186260"/>
            <a:ext cx="955162" cy="794504"/>
          </a:xfrm>
          <a:prstGeom prst="rect">
            <a:avLst/>
          </a:prstGeom>
        </p:spPr>
      </p:pic>
      <p:pic>
        <p:nvPicPr>
          <p:cNvPr id="11" name="Picture 10" descr="https://images-na.ssl-images-amazon.com/images/I/61VCQVHei-L._SX384_BO1,204,203,200_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167" y="1155999"/>
            <a:ext cx="1266684" cy="1805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s://images-na.ssl-images-amazon.com/images/I/51u02mSh7xL._SX384_BO1,204,203,200_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518" y="1155999"/>
            <a:ext cx="1234173" cy="1805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s://images-na.ssl-images-amazon.com/images/I/61MS20TV2CL._SX421_BO1,204,203,200_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167" y="3130062"/>
            <a:ext cx="1266684" cy="1580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s://images-na.ssl-images-amazon.com/images/I/51CPBJ99S4L._SX389_BO1,204,203,200_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359" y="3130061"/>
            <a:ext cx="1304660" cy="1516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Armenian Ceramic Seder Plate, Colourful Flowers Design, Blue, 32cm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96" y="8105171"/>
            <a:ext cx="1351010" cy="1283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Uneasy lies the head that wears a crown -- or kippah | Victor ...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058" y="9539366"/>
            <a:ext cx="1462486" cy="1031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ow should a mezuzah be put on the doorpost, and what are the ...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736" y="9061853"/>
            <a:ext cx="2041286" cy="1435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How To Make Challah Bread - Recipe | Kitchn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37" y="6858000"/>
            <a:ext cx="1051547" cy="1020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https://mk0artlevinkih8h9xpf.kinstacdn.com/wp-content/uploads/Shabbat-Shalom-1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739" y="4831272"/>
            <a:ext cx="1415540" cy="175028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739423" y="5305647"/>
            <a:ext cx="659219" cy="1275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993899" y="5120803"/>
            <a:ext cx="1829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Art by 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Alex Levin  ‘Shabbat Shalom’</a:t>
            </a:r>
          </a:p>
        </p:txBody>
      </p:sp>
    </p:spTree>
    <p:extLst>
      <p:ext uri="{BB962C8B-B14F-4D97-AF65-F5344CB8AC3E}">
        <p14:creationId xmlns:p14="http://schemas.microsoft.com/office/powerpoint/2010/main" val="386233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5908A4F2BF34B9635E22C0BC9120D" ma:contentTypeVersion="13" ma:contentTypeDescription="Create a new document." ma:contentTypeScope="" ma:versionID="f69cf4c2797f777910354a909dd6497b">
  <xsd:schema xmlns:xsd="http://www.w3.org/2001/XMLSchema" xmlns:xs="http://www.w3.org/2001/XMLSchema" xmlns:p="http://schemas.microsoft.com/office/2006/metadata/properties" xmlns:ns3="7771357c-a7d5-4593-98b6-50283c7dba93" xmlns:ns4="7571dec5-2ec4-42a1-8bad-bf611b9706c6" targetNamespace="http://schemas.microsoft.com/office/2006/metadata/properties" ma:root="true" ma:fieldsID="d6a4220f8fedc1f94d9bb53ab410c4af" ns3:_="" ns4:_="">
    <xsd:import namespace="7771357c-a7d5-4593-98b6-50283c7dba93"/>
    <xsd:import namespace="7571dec5-2ec4-42a1-8bad-bf611b9706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1357c-a7d5-4593-98b6-50283c7db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1dec5-2ec4-42a1-8bad-bf611b9706c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FB742E-5A56-42C7-88A0-CA62FA9C98A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571dec5-2ec4-42a1-8bad-bf611b9706c6"/>
    <ds:schemaRef ds:uri="http://purl.org/dc/elements/1.1/"/>
    <ds:schemaRef ds:uri="7771357c-a7d5-4593-98b6-50283c7dba9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CEF3A9-6406-48E2-8021-64E3AEA38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1A58CD-5A25-41D0-8A62-9E7D234BB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71357c-a7d5-4593-98b6-50283c7dba93"/>
    <ds:schemaRef ds:uri="7571dec5-2ec4-42a1-8bad-bf611b9706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447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Comic Sans MS</vt:lpstr>
      <vt:lpstr>Times New Roman</vt:lpstr>
      <vt:lpstr>Office Theme</vt:lpstr>
      <vt:lpstr>PowerPoint Presentation</vt:lpstr>
    </vt:vector>
  </TitlesOfParts>
  <Company>Follifoot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Spofforth Headteacher</dc:creator>
  <cp:lastModifiedBy>Follifoot Admin</cp:lastModifiedBy>
  <cp:revision>60</cp:revision>
  <cp:lastPrinted>2020-01-30T11:02:35Z</cp:lastPrinted>
  <dcterms:created xsi:type="dcterms:W3CDTF">2020-01-27T17:06:19Z</dcterms:created>
  <dcterms:modified xsi:type="dcterms:W3CDTF">2020-06-01T08:54:46Z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0x0101008C55908A4F2BF34B9635E22C0BC9120D</vt:lpwstr>
  </property>
</Properties>
</file>